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9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5"/>
    <p:restoredTop sz="94673"/>
  </p:normalViewPr>
  <p:slideViewPr>
    <p:cSldViewPr snapToGrid="0" snapToObjects="1" showGuides="1">
      <p:cViewPr varScale="1">
        <p:scale>
          <a:sx n="60" d="100"/>
          <a:sy n="60" d="100"/>
        </p:scale>
        <p:origin x="192" y="1120"/>
      </p:cViewPr>
      <p:guideLst>
        <p:guide orient="horz" pos="2136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8B2EA-CB40-6A44-B2FE-2BB1A74A7E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E07B7-08F1-BF41-8D25-916115877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E1681-D300-EE42-91DE-3809EE04E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9BF9E-9208-8542-BE45-3568DC59A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AD7FE-3C29-BD44-97C2-0AC811454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24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E60F6-5BA1-CC4D-9898-3115BFB6E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EEDDB7-EE81-0B4B-B19F-61558C88D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A7FD0-D2A6-A747-9E9B-0F01B41D0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5DFEF-6C7E-734A-A396-8935038F6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C3852-E804-D04E-961D-D0852E145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42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E848CA-92FC-7545-8381-7D55E46029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728C04-2D76-6944-A27E-6EFCE27C0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DD774-666E-9944-A75A-4E720E1D1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832E8-F0A2-5440-8F7F-0A8048EC4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5BF41-62CF-254E-807D-9D3068D86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8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C77A-B7E2-F743-B487-72A28F62A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C0F0A-7266-E949-8223-84CC65F8F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A9C80-A195-584D-8810-6C642C4F3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17A5E-09CE-F744-B802-0B9D4F48D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05371-725A-DA4D-A3BC-66A85D2FB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695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E14C-BDF3-DB40-A9CF-3C17D6636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AE43-8C2C-5A48-AA71-8544D3514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AB2E9-E220-EA4F-B99C-84EE27810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9287D-95E8-024D-A87F-6ACB0D172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BE470-4962-2D47-8E57-0258299FC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35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4F50-3EE8-F142-9221-30D6A8BF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64F09-A1FB-324B-8E61-DF072FFAD6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E213E-8472-8140-A539-4609CD3938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A0E98-7DEF-7B43-AF0A-6CC39A4CB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D8BE4-45F5-CB46-98D1-C2168026F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262993-A62C-4C43-BB8F-0BB1905C0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13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254E6-1656-2B44-9AAB-A5A6C1AC3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64559-18DC-8047-96EC-A1A9D92ED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3137F-7E2E-4748-A351-011C9FA4F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52E1F6-3B86-194E-A3D3-F6130DE748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9B901-668B-A849-B4C5-8904B50BD6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04B5C6-31D6-CE40-9D0D-D12191A9A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AED080-EB57-034A-ABCA-F710D4569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104CF2-E039-924E-8738-89C3B846B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65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B6CCE-F4BD-E64E-BC39-FFDBB22A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88D80-6B6C-B643-BB12-C108D9F2C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0F3217-015C-EA47-90C8-4394622D8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2F2CB1-61A8-084F-A787-BFCE8C7A5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823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594222-3FDA-B641-BE76-56B90F61B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DBC6C5-7224-504E-844C-4213C8915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EAD282-3C2E-1544-8481-E34268E6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299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E3830-FCB3-5840-A72D-1CB5C1A67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F772C-A7C6-BF4E-A5A9-2C60BBDE9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9014A1-1751-F547-B67A-5BC883119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A6BC1-68F0-B24D-9C07-704C32AD2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725EE-009F-2646-822B-83C3A80AA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AC7C4-B524-1B4F-B89B-B6A56909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12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DACA0-2229-7F4F-A01E-B2B07ADDF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54CF6F-C1D2-3345-A8E4-371B6D8493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C5D5C2-E66B-9146-BB13-F3242B697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549835-CD14-5D4C-9A29-270ABC039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BF43F-2916-234A-88A7-BDD8280EB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D4E122-75DE-7747-A5E5-F448E2932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352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4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07D7BE-EA1A-5044-A9C2-A133AF163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9A66D-C4EB-4F42-A763-5F6DC47439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2683C-887A-7D4F-B17D-236189A3C0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52A47-6678-FC4F-8500-BA3FDA4D0FF0}" type="datetimeFigureOut">
              <a:rPr lang="en-US" smtClean="0"/>
              <a:t>8/16/21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92F61-784C-AE47-A395-2B04238183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A04B7-7217-9945-B04E-3356CC249F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868B2-9C70-554F-B065-034C3E0D6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62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://swcarpentry.github.io/git-novice/reference.html#remote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urceforge.net/projects/git-osx-installer/files/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inyurl.com/gitinstallmac2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wcarpentry.github.io/git-novice/reference.html#commit" TargetMode="External"/><Relationship Id="rId2" Type="http://schemas.openxmlformats.org/officeDocument/2006/relationships/hyperlink" Target="http://swcarpentry.github.io/git-novice/reference.html#version-contro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F2128-CECB-FA4D-921A-83E280B7F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 + 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CBF77F-6707-1448-B38C-9B9F91E6A1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198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20CBD-C97A-8D4D-863C-714FFBAA0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6DAB0-702D-3C42-B081-0AAED095B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some text to </a:t>
            </a:r>
            <a:r>
              <a:rPr lang="en-US" dirty="0" err="1"/>
              <a:t>mars.txt</a:t>
            </a:r>
            <a:r>
              <a:rPr lang="en-US" dirty="0"/>
              <a:t> noting your decision to consider Venus as a base</a:t>
            </a:r>
          </a:p>
          <a:p>
            <a:r>
              <a:rPr lang="en-US" dirty="0"/>
              <a:t>Create a new file </a:t>
            </a:r>
            <a:r>
              <a:rPr lang="en-US" dirty="0" err="1"/>
              <a:t>venus.txt</a:t>
            </a:r>
            <a:r>
              <a:rPr lang="en-US" dirty="0"/>
              <a:t> with your initial thoughts about Venus as a base for you and your friends</a:t>
            </a:r>
          </a:p>
          <a:p>
            <a:r>
              <a:rPr lang="en-US" dirty="0"/>
              <a:t>Add changes from both files to the staging area, and commit those changes.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286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20CBD-C97A-8D4D-863C-714FFBAA0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6DAB0-702D-3C42-B081-0AAED095B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Add some text to </a:t>
            </a:r>
            <a:r>
              <a:rPr lang="en-US" dirty="0" err="1"/>
              <a:t>mars.txt</a:t>
            </a:r>
            <a:r>
              <a:rPr lang="en-US" dirty="0"/>
              <a:t> noting your decision to consider Venus as a base</a:t>
            </a:r>
          </a:p>
          <a:p>
            <a:r>
              <a:rPr lang="en-US" dirty="0">
                <a:solidFill>
                  <a:srgbClr val="00B050"/>
                </a:solidFill>
              </a:rPr>
              <a:t>$ vim </a:t>
            </a:r>
            <a:r>
              <a:rPr lang="en-US" dirty="0" err="1">
                <a:solidFill>
                  <a:srgbClr val="00B050"/>
                </a:solidFill>
              </a:rPr>
              <a:t>mars.txt</a:t>
            </a:r>
            <a:endParaRPr lang="en-US" dirty="0">
              <a:solidFill>
                <a:srgbClr val="00B050"/>
              </a:solidFill>
            </a:endParaRPr>
          </a:p>
          <a:p>
            <a:endParaRPr lang="en-US" dirty="0"/>
          </a:p>
          <a:p>
            <a:r>
              <a:rPr lang="en-US" dirty="0"/>
              <a:t>Create a new file </a:t>
            </a:r>
            <a:r>
              <a:rPr lang="en-US" dirty="0" err="1"/>
              <a:t>venus.txt</a:t>
            </a:r>
            <a:r>
              <a:rPr lang="en-US" dirty="0"/>
              <a:t> with your initial thoughts about Venus as a base for you and your friends</a:t>
            </a:r>
          </a:p>
          <a:p>
            <a:r>
              <a:rPr lang="en-US" dirty="0">
                <a:solidFill>
                  <a:srgbClr val="00B050"/>
                </a:solidFill>
              </a:rPr>
              <a:t>$ vim </a:t>
            </a:r>
            <a:r>
              <a:rPr lang="en-US" dirty="0" err="1">
                <a:solidFill>
                  <a:srgbClr val="00B050"/>
                </a:solidFill>
              </a:rPr>
              <a:t>venus.txt</a:t>
            </a:r>
            <a:endParaRPr lang="en-US" dirty="0">
              <a:solidFill>
                <a:srgbClr val="00B050"/>
              </a:solidFill>
            </a:endParaRPr>
          </a:p>
          <a:p>
            <a:endParaRPr lang="en-US" dirty="0"/>
          </a:p>
          <a:p>
            <a:r>
              <a:rPr lang="en-US" dirty="0"/>
              <a:t>Add changes from both files to the staging area, and commit those changes.</a:t>
            </a:r>
          </a:p>
          <a:p>
            <a:r>
              <a:rPr lang="en-US" dirty="0">
                <a:solidFill>
                  <a:srgbClr val="00B050"/>
                </a:solidFill>
              </a:rPr>
              <a:t>$ git </a:t>
            </a:r>
            <a:r>
              <a:rPr lang="en-US" b="1" dirty="0">
                <a:solidFill>
                  <a:srgbClr val="0070C0"/>
                </a:solidFill>
              </a:rPr>
              <a:t>add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mars.txt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 err="1">
                <a:solidFill>
                  <a:srgbClr val="00B050"/>
                </a:solidFill>
              </a:rPr>
              <a:t>venus.txt</a:t>
            </a:r>
            <a:r>
              <a:rPr lang="en-US" dirty="0">
                <a:solidFill>
                  <a:srgbClr val="00B050"/>
                </a:solidFill>
              </a:rPr>
              <a:t> </a:t>
            </a:r>
          </a:p>
          <a:p>
            <a:r>
              <a:rPr lang="en-US" dirty="0">
                <a:solidFill>
                  <a:srgbClr val="00B050"/>
                </a:solidFill>
              </a:rPr>
              <a:t>$ git </a:t>
            </a:r>
            <a:r>
              <a:rPr lang="en-US" b="1" dirty="0">
                <a:solidFill>
                  <a:srgbClr val="0070C0"/>
                </a:solidFill>
              </a:rPr>
              <a:t>commit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-m</a:t>
            </a:r>
            <a:r>
              <a:rPr lang="en-US" dirty="0">
                <a:solidFill>
                  <a:srgbClr val="00B050"/>
                </a:solidFill>
              </a:rPr>
              <a:t> "Write plans to start a base on Venus" 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835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DD5A7-A094-B341-BBC3-03C25344C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Directories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332C34-6637-694F-8B23-62478AA92FA5}"/>
              </a:ext>
            </a:extLst>
          </p:cNvPr>
          <p:cNvSpPr/>
          <p:nvPr/>
        </p:nvSpPr>
        <p:spPr>
          <a:xfrm>
            <a:off x="838200" y="1690688"/>
            <a:ext cx="2890535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 err="1">
                <a:solidFill>
                  <a:srgbClr val="008000"/>
                </a:solidFill>
                <a:effectLst/>
              </a:rPr>
              <a:t>mkdir</a:t>
            </a:r>
            <a:r>
              <a:rPr lang="en-US" sz="2600" dirty="0">
                <a:solidFill>
                  <a:srgbClr val="008000"/>
                </a:solidFill>
                <a:effectLst/>
              </a:rPr>
              <a:t> </a:t>
            </a:r>
            <a:r>
              <a:rPr lang="en-US" sz="2600" dirty="0"/>
              <a:t>spaceships</a:t>
            </a:r>
          </a:p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/>
              <a:t>git status</a:t>
            </a:r>
          </a:p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/>
              <a:t>git add spaceships</a:t>
            </a:r>
          </a:p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/>
              <a:t>git status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7BD14A-1879-1749-B08B-0EEF39DA0F5D}"/>
              </a:ext>
            </a:extLst>
          </p:cNvPr>
          <p:cNvSpPr/>
          <p:nvPr/>
        </p:nvSpPr>
        <p:spPr>
          <a:xfrm>
            <a:off x="5536018" y="2090797"/>
            <a:ext cx="6096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6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Git does not track directories on their own, only files within them. </a:t>
            </a:r>
            <a:b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</a:br>
            <a:endParaRPr lang="en-US" sz="2600" b="0" i="0" dirty="0">
              <a:solidFill>
                <a:srgbClr val="360084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A28AA0-C816-194A-96A5-7BA2961AE5F7}"/>
              </a:ext>
            </a:extLst>
          </p:cNvPr>
          <p:cNvSpPr/>
          <p:nvPr/>
        </p:nvSpPr>
        <p:spPr>
          <a:xfrm>
            <a:off x="646814" y="4466728"/>
            <a:ext cx="9283995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>
                <a:solidFill>
                  <a:srgbClr val="008000"/>
                </a:solidFill>
                <a:effectLst/>
              </a:rPr>
              <a:t>touch </a:t>
            </a:r>
            <a:r>
              <a:rPr lang="en-US" sz="2600" dirty="0"/>
              <a:t>spaceships/apollo-11 spaceships/sputnik-1</a:t>
            </a:r>
          </a:p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/>
              <a:t>git status </a:t>
            </a:r>
          </a:p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/>
              <a:t>git add spaceships </a:t>
            </a:r>
          </a:p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/>
              <a:t>git status</a:t>
            </a:r>
          </a:p>
          <a:p>
            <a:r>
              <a:rPr lang="en-US" sz="2600" dirty="0"/>
              <a:t>$ git commit </a:t>
            </a:r>
            <a:r>
              <a:rPr lang="en-US" sz="2600" b="1" dirty="0"/>
              <a:t>-m</a:t>
            </a:r>
            <a:r>
              <a:rPr lang="en-US" sz="2600" dirty="0"/>
              <a:t> "Add some initial thoughts on spaceships" </a:t>
            </a:r>
          </a:p>
          <a:p>
            <a:br>
              <a:rPr lang="en-US" sz="2600" dirty="0"/>
            </a:b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173822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93616-AC2D-514D-8A3B-E6DB9EB89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9772C-C245-524B-8747-8663C0BD6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new Repo called planets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051B7B-B125-644B-AD94-E811FFF43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181" y="2615609"/>
            <a:ext cx="11153838" cy="26133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D5B607-A2AA-F245-950F-D68B6F9D8A80}"/>
              </a:ext>
            </a:extLst>
          </p:cNvPr>
          <p:cNvSpPr/>
          <p:nvPr/>
        </p:nvSpPr>
        <p:spPr>
          <a:xfrm>
            <a:off x="1148315" y="5380672"/>
            <a:ext cx="97606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**Note: Since this repository will be connected to a local repository, it needs to be empty. Leave “Initialize this repository with a README” unchecked, and keep “None” as options for both “Add .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gitignore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” and “Add a license.”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744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9B9F-3815-A143-8CDF-1A67EEC24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C3002-C06E-4841-B438-80C8F8217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This effectively does the following on GitHub’s servers:</a:t>
            </a:r>
          </a:p>
          <a:p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planets</a:t>
            </a:r>
          </a:p>
          <a:p>
            <a:r>
              <a:rPr lang="en-US" dirty="0"/>
              <a:t>$ cd planets </a:t>
            </a:r>
          </a:p>
          <a:p>
            <a:r>
              <a:rPr lang="en-US" dirty="0"/>
              <a:t>$ git </a:t>
            </a:r>
            <a:r>
              <a:rPr lang="en-US" dirty="0" err="1"/>
              <a:t>init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A3B384-B8DA-DE41-83D9-8273B49E3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0812"/>
            <a:ext cx="5854256" cy="65601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FAF2FD8-495A-DA48-99FF-4E237060EBA2}"/>
              </a:ext>
            </a:extLst>
          </p:cNvPr>
          <p:cNvSpPr/>
          <p:nvPr/>
        </p:nvSpPr>
        <p:spPr>
          <a:xfrm>
            <a:off x="602512" y="4834572"/>
            <a:ext cx="4756297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**Note that our local repository still contains our earlier work on </a:t>
            </a:r>
            <a:r>
              <a:rPr lang="en-US" sz="22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mars.txt</a:t>
            </a:r>
            <a:r>
              <a:rPr lang="en-US" sz="22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but the remote repository on GitHub appears empty as it doesn’t contain any files yet.</a:t>
            </a:r>
          </a:p>
          <a:p>
            <a:br>
              <a:rPr lang="en-US" sz="2200" dirty="0"/>
            </a:b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507118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AB07-A357-9641-8587-621983C74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two Repos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CB927-AD5C-3342-98C4-051226165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Making the GitHub repository a </a:t>
            </a:r>
            <a:r>
              <a:rPr lang="en-US" dirty="0">
                <a:hlinkClick r:id="rId2"/>
              </a:rPr>
              <a:t>remote</a:t>
            </a:r>
            <a:r>
              <a:rPr lang="en-US" dirty="0"/>
              <a:t> for the local repository.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26CCB7-4C90-2141-8DB2-016836325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" y="2635250"/>
            <a:ext cx="11315700" cy="1511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DC94B59-1D61-EF4A-83B3-8DA97D174870}"/>
              </a:ext>
            </a:extLst>
          </p:cNvPr>
          <p:cNvSpPr/>
          <p:nvPr/>
        </p:nvSpPr>
        <p:spPr>
          <a:xfrm>
            <a:off x="687572" y="4956175"/>
            <a:ext cx="1066622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effectLst/>
              </a:rPr>
              <a:t>We use SSH here because, while it requires some additional configuration, it is a security protocol widely used by many applications. The steps below describe SSH at a minimum level for GitHub. A supplemental episode to this lesson discusses advanced setup and concepts of SSH and key pairs, and other material supplemental to git related SSH.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484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6DD68-DBE8-464C-AF28-F3B0E07E0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Repos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C136C-696B-C24C-9B47-D36B47F00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Copy that URL from the browser, go into the local planets repository, and run this command:</a:t>
            </a:r>
          </a:p>
          <a:p>
            <a:r>
              <a:rPr lang="en-US" dirty="0"/>
              <a:t>$ </a:t>
            </a:r>
            <a:r>
              <a:rPr lang="en-US" b="1" dirty="0">
                <a:solidFill>
                  <a:srgbClr val="0070C0"/>
                </a:solidFill>
              </a:rPr>
              <a:t>git remote add origin </a:t>
            </a:r>
            <a:r>
              <a:rPr lang="en-US" dirty="0" err="1"/>
              <a:t>git@github.com:</a:t>
            </a:r>
            <a:r>
              <a:rPr lang="en-US" b="1" i="1" u="sng" dirty="0" err="1"/>
              <a:t>vlad</a:t>
            </a:r>
            <a:r>
              <a:rPr lang="en-US" dirty="0"/>
              <a:t>/</a:t>
            </a:r>
            <a:r>
              <a:rPr lang="en-US" dirty="0" err="1"/>
              <a:t>planets.git</a:t>
            </a:r>
            <a:r>
              <a:rPr lang="en-US" dirty="0"/>
              <a:t> </a:t>
            </a:r>
          </a:p>
          <a:p>
            <a:r>
              <a:rPr lang="en-US" b="1" dirty="0">
                <a:solidFill>
                  <a:srgbClr val="0070C0"/>
                </a:solidFill>
              </a:rPr>
              <a:t>origin</a:t>
            </a:r>
            <a:r>
              <a:rPr lang="en-US" dirty="0"/>
              <a:t> is a local name used to refer to the </a:t>
            </a:r>
            <a:r>
              <a:rPr lang="en-US" u="sng" dirty="0"/>
              <a:t>remote</a:t>
            </a:r>
            <a:r>
              <a:rPr lang="en-US" dirty="0"/>
              <a:t> repository</a:t>
            </a:r>
          </a:p>
          <a:p>
            <a:r>
              <a:rPr lang="en-US" dirty="0"/>
              <a:t>$ git remote </a:t>
            </a:r>
            <a:r>
              <a:rPr lang="en-US" b="1" dirty="0"/>
              <a:t>-v</a:t>
            </a:r>
            <a:r>
              <a:rPr lang="en-US" dirty="0"/>
              <a:t> 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150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C797B-8F21-ED42-B86D-EB9EC6AF7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local changes | Pull remote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BFDDC-3B93-1143-B557-743C14483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600" dirty="0"/>
              <a:t>This command will push the changes from our local repository to the repository on GitHub:</a:t>
            </a:r>
          </a:p>
          <a:p>
            <a:r>
              <a:rPr lang="en-US" sz="2600" dirty="0"/>
              <a:t>Copies changes from a local repository to a remote repository.</a:t>
            </a:r>
          </a:p>
          <a:p>
            <a:pPr lvl="1"/>
            <a:r>
              <a:rPr lang="en-US" sz="2600" dirty="0"/>
              <a:t>$ git </a:t>
            </a:r>
            <a:r>
              <a:rPr lang="en-US" sz="2600" b="1" dirty="0">
                <a:solidFill>
                  <a:srgbClr val="0070C0"/>
                </a:solidFill>
              </a:rPr>
              <a:t>push</a:t>
            </a:r>
            <a:r>
              <a:rPr lang="en-US" sz="2600" dirty="0"/>
              <a:t> origin main </a:t>
            </a:r>
          </a:p>
          <a:p>
            <a:pPr lvl="1"/>
            <a:endParaRPr lang="en-US" sz="2600" dirty="0"/>
          </a:p>
          <a:p>
            <a:pPr marL="457200" lvl="1" indent="0">
              <a:buNone/>
            </a:pPr>
            <a:endParaRPr lang="en-US" sz="2600" dirty="0"/>
          </a:p>
          <a:p>
            <a:r>
              <a:rPr lang="en-US" sz="2600" dirty="0"/>
              <a:t>We can pull changes from the remote repository to the local:</a:t>
            </a:r>
          </a:p>
          <a:p>
            <a:r>
              <a:rPr lang="en-US" sz="2600" dirty="0"/>
              <a:t> Copies changes from a remote repository to a local repository</a:t>
            </a:r>
          </a:p>
          <a:p>
            <a:pPr lvl="1"/>
            <a:r>
              <a:rPr lang="en-US" sz="2600" dirty="0"/>
              <a:t>$ git </a:t>
            </a:r>
            <a:r>
              <a:rPr lang="en-US" sz="2600" b="1" dirty="0">
                <a:solidFill>
                  <a:srgbClr val="0070C0"/>
                </a:solidFill>
              </a:rPr>
              <a:t>pull</a:t>
            </a:r>
            <a:r>
              <a:rPr lang="en-US" sz="2600" dirty="0"/>
              <a:t> origin main </a:t>
            </a:r>
          </a:p>
          <a:p>
            <a:br>
              <a:rPr lang="en-US" sz="2600" dirty="0"/>
            </a:br>
            <a:endParaRPr lang="en-US" sz="2600" dirty="0"/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601492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E0E77-7083-2047-B7E7-C3D731E6B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7378D-A8E8-C645-9518-87EEE98DA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Make account using GitHub</a:t>
            </a:r>
          </a:p>
          <a:p>
            <a:pPr lvl="1"/>
            <a:r>
              <a:rPr lang="en-US" dirty="0">
                <a:hlinkClick r:id="rId2"/>
              </a:rPr>
              <a:t>https://github.com/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/>
              <a:t>Windows</a:t>
            </a:r>
          </a:p>
          <a:p>
            <a:pPr lvl="1"/>
            <a:r>
              <a:rPr lang="en-US" dirty="0"/>
              <a:t>Git should be installed on your computer as part of your Bash install (described above).</a:t>
            </a:r>
          </a:p>
          <a:p>
            <a:r>
              <a:rPr lang="en-US" b="1" dirty="0"/>
              <a:t>macOS</a:t>
            </a:r>
          </a:p>
          <a:p>
            <a:r>
              <a:rPr lang="en-US" b="1" dirty="0"/>
              <a:t>For OS X 10.9 and higher</a:t>
            </a:r>
            <a:r>
              <a:rPr lang="en-US" dirty="0"/>
              <a:t>, install Git for Mac by downloading and running the most recent "mavericks" installer from </a:t>
            </a:r>
            <a:r>
              <a:rPr lang="en-US" dirty="0">
                <a:hlinkClick r:id="rId3"/>
              </a:rPr>
              <a:t>this list</a:t>
            </a:r>
            <a:r>
              <a:rPr lang="en-US" dirty="0"/>
              <a:t>. After installing Git, there will not be anything in your /Applications folder, as Git is a command line program. </a:t>
            </a:r>
            <a:r>
              <a:rPr lang="en-US" b="1" dirty="0"/>
              <a:t>For older versions of OS X (10.5-10.8)</a:t>
            </a:r>
            <a:r>
              <a:rPr lang="en-US" dirty="0"/>
              <a:t> use the most recent available installer labelled "snow-leopard" </a:t>
            </a:r>
            <a:r>
              <a:rPr lang="en-US" dirty="0">
                <a:hlinkClick r:id="rId3"/>
              </a:rPr>
              <a:t>available here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258FFE-63D2-F241-93AB-C774AAF99ECF}"/>
              </a:ext>
            </a:extLst>
          </p:cNvPr>
          <p:cNvSpPr/>
          <p:nvPr/>
        </p:nvSpPr>
        <p:spPr>
          <a:xfrm>
            <a:off x="1098373" y="6123800"/>
            <a:ext cx="5840894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hlinkClick r:id="rId4"/>
              </a:rPr>
              <a:t>https://tinyurl.com/gitinstallmac2</a:t>
            </a: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45135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069AD-23F6-C846-B3C5-F04F6BF63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D83F6-B95A-F24D-B023-7B24BB543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903381" cy="446884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Version control systems start with a base version of the document and then record changes you make each step of the way. </a:t>
            </a:r>
          </a:p>
          <a:p>
            <a:r>
              <a:rPr lang="en-US" dirty="0"/>
              <a:t>You can think of it as a recording of your progress: you can rewind to start at the base document and play back each change you made, eventually arriving at your more recent version.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933929-3C0D-9540-BB52-4BF2103C5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6102" y="276445"/>
            <a:ext cx="4697819" cy="626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129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183B7-C9BE-CF47-BAB0-671432CDC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B07B5-C38D-1142-9185-0856798BC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backups</a:t>
            </a:r>
          </a:p>
          <a:p>
            <a:r>
              <a:rPr lang="en-US" dirty="0"/>
              <a:t>Keep history </a:t>
            </a:r>
          </a:p>
          <a:p>
            <a:r>
              <a:rPr lang="en-US" dirty="0"/>
              <a:t>View changes</a:t>
            </a:r>
          </a:p>
          <a:p>
            <a:r>
              <a:rPr lang="en-US" dirty="0"/>
              <a:t>Experiment</a:t>
            </a:r>
          </a:p>
          <a:p>
            <a:r>
              <a:rPr lang="en-US" dirty="0"/>
              <a:t>Collaborate</a:t>
            </a:r>
          </a:p>
        </p:txBody>
      </p:sp>
    </p:spTree>
    <p:extLst>
      <p:ext uri="{BB962C8B-B14F-4D97-AF65-F5344CB8AC3E}">
        <p14:creationId xmlns:p14="http://schemas.microsoft.com/office/powerpoint/2010/main" val="2545062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E6835-EB6A-414F-B6B8-0E5D2F90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16896-A0C7-DD4D-A261-5C3B19B478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7237"/>
            <a:ext cx="10515600" cy="3029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5AE9F8-B044-C443-9A22-DBCA84C6DF08}"/>
              </a:ext>
            </a:extLst>
          </p:cNvPr>
          <p:cNvSpPr/>
          <p:nvPr/>
        </p:nvSpPr>
        <p:spPr>
          <a:xfrm>
            <a:off x="838200" y="1666248"/>
            <a:ext cx="8498958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0" i="0" dirty="0">
                <a:solidFill>
                  <a:srgbClr val="19177C"/>
                </a:solidFill>
                <a:effectLst/>
                <a:latin typeface="Helvetica Neue" panose="02000503000000020004" pitchFamily="2" charset="0"/>
              </a:rPr>
              <a:t>$ </a:t>
            </a:r>
            <a: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git config </a:t>
            </a:r>
            <a:r>
              <a:rPr lang="en-US" sz="2600" b="1" i="0" dirty="0">
                <a:solidFill>
                  <a:srgbClr val="008000"/>
                </a:solidFill>
                <a:effectLst/>
                <a:latin typeface="Helvetica Neue" panose="02000503000000020004" pitchFamily="2" charset="0"/>
              </a:rPr>
              <a:t>--global</a:t>
            </a:r>
            <a: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sz="2600" b="0" i="0" dirty="0" err="1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user.name</a:t>
            </a:r>
            <a: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sz="2600" b="0" i="0" dirty="0">
                <a:solidFill>
                  <a:srgbClr val="BA2121"/>
                </a:solidFill>
                <a:effectLst/>
                <a:latin typeface="Helvetica Neue" panose="02000503000000020004" pitchFamily="2" charset="0"/>
              </a:rPr>
              <a:t>"Vlad Dracula”</a:t>
            </a:r>
          </a:p>
          <a:p>
            <a:r>
              <a:rPr lang="en-US" sz="2600" b="0" i="0" dirty="0">
                <a:solidFill>
                  <a:srgbClr val="19177C"/>
                </a:solidFill>
                <a:effectLst/>
                <a:latin typeface="Helvetica Neue" panose="02000503000000020004" pitchFamily="2" charset="0"/>
              </a:rPr>
              <a:t>$ </a:t>
            </a:r>
            <a: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git config </a:t>
            </a:r>
            <a:r>
              <a:rPr lang="en-US" sz="2600" b="1" i="0" dirty="0">
                <a:solidFill>
                  <a:srgbClr val="008000"/>
                </a:solidFill>
                <a:effectLst/>
                <a:latin typeface="Helvetica Neue" panose="02000503000000020004" pitchFamily="2" charset="0"/>
              </a:rPr>
              <a:t>--global</a:t>
            </a:r>
            <a: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sz="2600" b="0" i="0" dirty="0" err="1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user.email</a:t>
            </a:r>
            <a: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sz="2600" b="0" i="0" dirty="0">
                <a:solidFill>
                  <a:srgbClr val="BA2121"/>
                </a:solidFill>
                <a:effectLst/>
                <a:latin typeface="Helvetica Neue" panose="02000503000000020004" pitchFamily="2" charset="0"/>
              </a:rPr>
              <a:t>"</a:t>
            </a:r>
            <a:r>
              <a:rPr lang="en-US" sz="2600" b="0" i="0" dirty="0" err="1">
                <a:solidFill>
                  <a:srgbClr val="BA2121"/>
                </a:solidFill>
                <a:effectLst/>
                <a:latin typeface="Helvetica Neue" panose="02000503000000020004" pitchFamily="2" charset="0"/>
              </a:rPr>
              <a:t>vlad@tran.sylvan.ia</a:t>
            </a:r>
            <a:r>
              <a:rPr lang="en-US" sz="2600" b="0" i="0" dirty="0">
                <a:solidFill>
                  <a:srgbClr val="BA2121"/>
                </a:solidFill>
                <a:effectLst/>
                <a:latin typeface="Helvetica Neue" panose="02000503000000020004" pitchFamily="2" charset="0"/>
              </a:rPr>
              <a:t>"</a:t>
            </a:r>
            <a: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 </a:t>
            </a:r>
          </a:p>
          <a:p>
            <a:br>
              <a:rPr lang="en-US" sz="2600" dirty="0"/>
            </a:b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337252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E396-4C30-C946-BE1A-AFCC6D741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Repo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D1EC03-8A6C-7547-AFD4-F31BAA18E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1368427"/>
            <a:ext cx="5739809" cy="2629416"/>
          </a:xfrm>
        </p:spPr>
        <p:txBody>
          <a:bodyPr/>
          <a:lstStyle/>
          <a:p>
            <a:r>
              <a:rPr lang="en-US" b="1" dirty="0"/>
              <a:t>Repository (repo) -</a:t>
            </a:r>
            <a:br>
              <a:rPr lang="en-US" dirty="0"/>
            </a:br>
            <a:r>
              <a:rPr lang="en-US" dirty="0"/>
              <a:t>A storage area where a </a:t>
            </a:r>
            <a:r>
              <a:rPr lang="en-US" dirty="0">
                <a:hlinkClick r:id="rId2"/>
              </a:rPr>
              <a:t>version control</a:t>
            </a:r>
            <a:r>
              <a:rPr lang="en-US" dirty="0"/>
              <a:t> system stores the full history of </a:t>
            </a:r>
            <a:r>
              <a:rPr lang="en-US" dirty="0">
                <a:hlinkClick r:id="rId3"/>
              </a:rPr>
              <a:t>commits</a:t>
            </a:r>
            <a:r>
              <a:rPr lang="en-US" dirty="0"/>
              <a:t> (changes) of a project and information about who changed what, when.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81D63F-03E0-A440-B434-F34CC30D2E46}"/>
              </a:ext>
            </a:extLst>
          </p:cNvPr>
          <p:cNvSpPr/>
          <p:nvPr/>
        </p:nvSpPr>
        <p:spPr>
          <a:xfrm>
            <a:off x="838200" y="1944350"/>
            <a:ext cx="3262432" cy="68326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19177C"/>
                </a:solidFill>
                <a:effectLst/>
              </a:rPr>
              <a:t>$ </a:t>
            </a:r>
            <a:r>
              <a:rPr lang="en-US" sz="2800" dirty="0">
                <a:solidFill>
                  <a:srgbClr val="008000"/>
                </a:solidFill>
                <a:effectLst/>
              </a:rPr>
              <a:t>cd</a:t>
            </a:r>
            <a:r>
              <a:rPr lang="en-US" sz="2800" dirty="0"/>
              <a:t> ~/Desktop </a:t>
            </a:r>
          </a:p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 err="1">
                <a:solidFill>
                  <a:srgbClr val="008000"/>
                </a:solidFill>
                <a:effectLst/>
              </a:rPr>
              <a:t>mkdir</a:t>
            </a:r>
            <a:r>
              <a:rPr lang="en-US" sz="2600" dirty="0">
                <a:solidFill>
                  <a:srgbClr val="008000"/>
                </a:solidFill>
                <a:effectLst/>
              </a:rPr>
              <a:t> </a:t>
            </a:r>
            <a:r>
              <a:rPr lang="en-US" sz="2600" dirty="0"/>
              <a:t>planets</a:t>
            </a:r>
          </a:p>
          <a:p>
            <a:r>
              <a:rPr lang="en-US" sz="2600" dirty="0">
                <a:solidFill>
                  <a:srgbClr val="19177C"/>
                </a:solidFill>
                <a:effectLst/>
              </a:rPr>
              <a:t>$ </a:t>
            </a:r>
            <a:r>
              <a:rPr lang="en-US" sz="2600" dirty="0">
                <a:solidFill>
                  <a:srgbClr val="008000"/>
                </a:solidFill>
                <a:effectLst/>
              </a:rPr>
              <a:t>cd </a:t>
            </a:r>
            <a:r>
              <a:rPr lang="en-US" sz="2600" dirty="0"/>
              <a:t>planets</a:t>
            </a:r>
          </a:p>
          <a:p>
            <a:r>
              <a:rPr lang="en-US" sz="2600" dirty="0"/>
              <a:t>$ git </a:t>
            </a:r>
            <a:r>
              <a:rPr lang="en-US" sz="2600" dirty="0" err="1"/>
              <a:t>init</a:t>
            </a:r>
            <a:r>
              <a:rPr lang="en-US" sz="2600" dirty="0"/>
              <a:t> </a:t>
            </a:r>
          </a:p>
          <a:p>
            <a:br>
              <a:rPr lang="en-US" sz="2600" dirty="0"/>
            </a:br>
            <a:r>
              <a:rPr lang="en-US" sz="2600" dirty="0"/>
              <a:t>$ ls </a:t>
            </a:r>
            <a:r>
              <a:rPr lang="en-US" sz="2600" b="1" dirty="0"/>
              <a:t>-a</a:t>
            </a:r>
            <a:r>
              <a:rPr lang="en-US" sz="2600" dirty="0"/>
              <a:t> </a:t>
            </a:r>
          </a:p>
          <a:p>
            <a:endParaRPr lang="en-US" sz="2600" dirty="0"/>
          </a:p>
          <a:p>
            <a:r>
              <a:rPr lang="en-US" sz="2600" dirty="0"/>
              <a:t>$ git checkout </a:t>
            </a:r>
            <a:r>
              <a:rPr lang="en-US" sz="2600" b="1" dirty="0"/>
              <a:t>-b</a:t>
            </a:r>
            <a:r>
              <a:rPr lang="en-US" sz="2600" dirty="0"/>
              <a:t> </a:t>
            </a:r>
            <a:r>
              <a:rPr lang="en-US" sz="2600" u="sng" dirty="0"/>
              <a:t>main</a:t>
            </a:r>
            <a:r>
              <a:rPr lang="en-US" sz="2600" dirty="0"/>
              <a:t> </a:t>
            </a:r>
          </a:p>
          <a:p>
            <a:r>
              <a:rPr lang="en-US" sz="2600" dirty="0"/>
              <a:t>$ git status </a:t>
            </a: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  <a:p>
            <a:br>
              <a:rPr lang="en-US" dirty="0"/>
            </a:br>
            <a:endParaRPr lang="en-US" dirty="0"/>
          </a:p>
          <a:p>
            <a:endParaRPr lang="en-US" sz="2800" dirty="0"/>
          </a:p>
          <a:p>
            <a:br>
              <a:rPr lang="en-US" sz="2800" dirty="0"/>
            </a:br>
            <a:endParaRPr lang="en-US" sz="2800" dirty="0"/>
          </a:p>
          <a:p>
            <a:endParaRPr lang="en-US" sz="2800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05C14595-26CF-6248-B419-2094BED1DB0E}"/>
              </a:ext>
            </a:extLst>
          </p:cNvPr>
          <p:cNvSpPr txBox="1">
            <a:spLocks/>
          </p:cNvSpPr>
          <p:nvPr/>
        </p:nvSpPr>
        <p:spPr>
          <a:xfrm>
            <a:off x="6096000" y="4253024"/>
            <a:ext cx="5739809" cy="26294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Main (branch) -</a:t>
            </a:r>
            <a:br>
              <a:rPr lang="en-US" dirty="0"/>
            </a:br>
            <a:r>
              <a:rPr lang="en-US" dirty="0"/>
              <a:t>Branches allow you to develop features, fix bugs, or safely experiment with new ideas in a contained area of your repository.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0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D309E-3EB0-084B-8CA5-8F7F2EC56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3EBCD-11DD-A049-83EF-36DFEB37E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vim </a:t>
            </a:r>
            <a:r>
              <a:rPr lang="en-US" dirty="0" err="1"/>
              <a:t>mars.txt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“Cold and dry, but everything is my favorite color “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C0D957-8166-664E-A385-5D5AA176ECC3}"/>
              </a:ext>
            </a:extLst>
          </p:cNvPr>
          <p:cNvSpPr/>
          <p:nvPr/>
        </p:nvSpPr>
        <p:spPr>
          <a:xfrm>
            <a:off x="1049079" y="2929235"/>
            <a:ext cx="728684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0" i="0" dirty="0">
                <a:solidFill>
                  <a:srgbClr val="19177C"/>
                </a:solidFill>
                <a:effectLst/>
                <a:latin typeface="Helvetica Neue" panose="02000503000000020004" pitchFamily="2" charset="0"/>
              </a:rPr>
              <a:t>$ </a:t>
            </a:r>
            <a: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git status</a:t>
            </a:r>
          </a:p>
          <a:p>
            <a:r>
              <a:rPr lang="en-US" sz="2600" dirty="0"/>
              <a:t>$ git </a:t>
            </a:r>
            <a:r>
              <a:rPr lang="en-US" sz="2600" b="1" dirty="0">
                <a:solidFill>
                  <a:srgbClr val="0070C0"/>
                </a:solidFill>
              </a:rPr>
              <a:t>add</a:t>
            </a:r>
            <a:r>
              <a:rPr lang="en-US" sz="2600" dirty="0"/>
              <a:t> </a:t>
            </a:r>
            <a:r>
              <a:rPr lang="en-US" sz="2600" dirty="0" err="1"/>
              <a:t>mars.txt</a:t>
            </a:r>
            <a:r>
              <a:rPr lang="en-US" sz="2600" dirty="0"/>
              <a:t> </a:t>
            </a:r>
          </a:p>
          <a:p>
            <a:br>
              <a:rPr lang="en-US" sz="2600" dirty="0"/>
            </a:br>
            <a:r>
              <a:rPr lang="en-US" sz="2600" dirty="0"/>
              <a:t>$ git status </a:t>
            </a:r>
          </a:p>
          <a:p>
            <a:r>
              <a:rPr lang="en-US" sz="2600" dirty="0"/>
              <a:t>$ git </a:t>
            </a:r>
            <a:r>
              <a:rPr lang="en-US" sz="2600" b="1" dirty="0">
                <a:solidFill>
                  <a:srgbClr val="0070C0"/>
                </a:solidFill>
              </a:rPr>
              <a:t>commit</a:t>
            </a:r>
            <a:r>
              <a:rPr lang="en-US" sz="2600" dirty="0"/>
              <a:t> </a:t>
            </a:r>
            <a:r>
              <a:rPr lang="en-US" sz="2600" b="1" dirty="0"/>
              <a:t>-m</a:t>
            </a:r>
            <a:r>
              <a:rPr lang="en-US" sz="2600" dirty="0"/>
              <a:t> "Start notes on Mars as a base" </a:t>
            </a:r>
          </a:p>
          <a:p>
            <a:endParaRPr lang="en-US" sz="2600" dirty="0"/>
          </a:p>
          <a:p>
            <a:r>
              <a:rPr lang="en-US" sz="2600" dirty="0"/>
              <a:t>$ git status </a:t>
            </a:r>
          </a:p>
          <a:p>
            <a:endParaRPr lang="en-US" sz="2600" dirty="0"/>
          </a:p>
          <a:p>
            <a:r>
              <a:rPr lang="en-US" sz="2600" dirty="0"/>
              <a:t>$ git log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672E4C-AA7C-D341-BD04-E4806595182D}"/>
              </a:ext>
            </a:extLst>
          </p:cNvPr>
          <p:cNvSpPr/>
          <p:nvPr/>
        </p:nvSpPr>
        <p:spPr>
          <a:xfrm>
            <a:off x="5508068" y="3390900"/>
            <a:ext cx="451918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b="0" i="0" dirty="0"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 tell Git to track a file using </a:t>
            </a: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 </a:t>
            </a:r>
            <a:r>
              <a:rPr lang="en-US" sz="2200" b="1" dirty="0">
                <a:solidFill>
                  <a:schemeClr val="accent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3590B3-CCDD-7643-9A30-A7B8CE5BA32E}"/>
              </a:ext>
            </a:extLst>
          </p:cNvPr>
          <p:cNvSpPr/>
          <p:nvPr/>
        </p:nvSpPr>
        <p:spPr>
          <a:xfrm>
            <a:off x="8080744" y="4377189"/>
            <a:ext cx="411125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0" i="0" dirty="0">
                <a:effectLst/>
                <a:latin typeface="Helvetica Neue" panose="02000503000000020004" pitchFamily="2" charset="0"/>
              </a:rPr>
              <a:t>Git now knows that it’s supposed to keep track of </a:t>
            </a:r>
            <a:r>
              <a:rPr lang="en-US" sz="2200" b="0" i="0" dirty="0" err="1">
                <a:effectLst/>
                <a:latin typeface="Helvetica Neue" panose="02000503000000020004" pitchFamily="2" charset="0"/>
              </a:rPr>
              <a:t>mars.txt</a:t>
            </a:r>
            <a:r>
              <a:rPr lang="en-US" sz="2200" b="0" i="0" dirty="0">
                <a:effectLst/>
                <a:latin typeface="Helvetica Neue" panose="02000503000000020004" pitchFamily="2" charset="0"/>
              </a:rPr>
              <a:t>, but it hasn’t recorded these changes as a </a:t>
            </a:r>
            <a:r>
              <a:rPr lang="en-US" sz="2200" b="1" i="0" dirty="0">
                <a:solidFill>
                  <a:srgbClr val="0070C0"/>
                </a:solidFill>
                <a:effectLst/>
                <a:latin typeface="Helvetica Neue" panose="02000503000000020004" pitchFamily="2" charset="0"/>
              </a:rPr>
              <a:t>commit</a:t>
            </a:r>
            <a:r>
              <a:rPr lang="en-US" sz="2200" b="0" i="0" dirty="0">
                <a:effectLst/>
                <a:latin typeface="Helvetica Neue" panose="02000503000000020004" pitchFamily="2" charset="0"/>
              </a:rPr>
              <a:t> yet. </a:t>
            </a:r>
            <a:br>
              <a:rPr lang="en-US" b="0" i="0" dirty="0">
                <a:effectLst/>
                <a:latin typeface="Helvetica Neue" panose="02000503000000020004" pitchFamily="2" charset="0"/>
              </a:rPr>
            </a:br>
            <a:endParaRPr lang="en-US" b="0" i="0" dirty="0"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03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D309E-3EB0-084B-8CA5-8F7F2EC56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3EBCD-11DD-A049-83EF-36DFEB37E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vim </a:t>
            </a:r>
            <a:r>
              <a:rPr lang="en-US" dirty="0" err="1"/>
              <a:t>mars.txt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“The two moons are nice”</a:t>
            </a:r>
          </a:p>
          <a:p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C0D957-8166-664E-A385-5D5AA176ECC3}"/>
              </a:ext>
            </a:extLst>
          </p:cNvPr>
          <p:cNvSpPr/>
          <p:nvPr/>
        </p:nvSpPr>
        <p:spPr>
          <a:xfrm>
            <a:off x="1049079" y="2929235"/>
            <a:ext cx="7286848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b="0" i="0" dirty="0">
                <a:solidFill>
                  <a:srgbClr val="19177C"/>
                </a:solidFill>
                <a:effectLst/>
                <a:latin typeface="Helvetica Neue" panose="02000503000000020004" pitchFamily="2" charset="0"/>
              </a:rPr>
              <a:t>$ </a:t>
            </a:r>
            <a:r>
              <a:rPr lang="en-US" sz="2600" b="0" i="0" dirty="0">
                <a:solidFill>
                  <a:srgbClr val="360084"/>
                </a:solidFill>
                <a:effectLst/>
                <a:latin typeface="Helvetica Neue" panose="02000503000000020004" pitchFamily="2" charset="0"/>
              </a:rPr>
              <a:t>git status</a:t>
            </a:r>
          </a:p>
          <a:p>
            <a:r>
              <a:rPr lang="en-US" sz="2600" dirty="0"/>
              <a:t>$ git </a:t>
            </a:r>
            <a:r>
              <a:rPr lang="en-US" sz="2600" b="1" dirty="0">
                <a:solidFill>
                  <a:srgbClr val="0070C0"/>
                </a:solidFill>
              </a:rPr>
              <a:t>diff</a:t>
            </a:r>
            <a:r>
              <a:rPr lang="en-US" sz="2600" dirty="0"/>
              <a:t> </a:t>
            </a:r>
          </a:p>
          <a:p>
            <a:r>
              <a:rPr lang="en-US" sz="2600" dirty="0"/>
              <a:t>$ git </a:t>
            </a:r>
            <a:r>
              <a:rPr lang="en-US" sz="2600" b="1" dirty="0">
                <a:solidFill>
                  <a:srgbClr val="0070C0"/>
                </a:solidFill>
              </a:rPr>
              <a:t>add</a:t>
            </a:r>
            <a:r>
              <a:rPr lang="en-US" sz="2600" dirty="0"/>
              <a:t> </a:t>
            </a:r>
            <a:r>
              <a:rPr lang="en-US" sz="2600" dirty="0" err="1"/>
              <a:t>mars.txt</a:t>
            </a:r>
            <a:endParaRPr lang="en-US" sz="2600" dirty="0"/>
          </a:p>
          <a:p>
            <a:r>
              <a:rPr lang="en-US" sz="2600" dirty="0"/>
              <a:t>$ git </a:t>
            </a:r>
            <a:r>
              <a:rPr lang="en-US" sz="2600" b="1" dirty="0">
                <a:solidFill>
                  <a:srgbClr val="0070C0"/>
                </a:solidFill>
              </a:rPr>
              <a:t>commit</a:t>
            </a:r>
            <a:r>
              <a:rPr lang="en-US" sz="2600" dirty="0"/>
              <a:t> </a:t>
            </a:r>
            <a:r>
              <a:rPr lang="en-US" sz="2600" b="1" dirty="0"/>
              <a:t>-m</a:t>
            </a:r>
            <a:r>
              <a:rPr lang="en-US" sz="2600" dirty="0"/>
              <a:t> ”Adding notes on  Mars’ moons" </a:t>
            </a:r>
          </a:p>
          <a:p>
            <a:endParaRPr lang="en-US" sz="2600" dirty="0"/>
          </a:p>
          <a:p>
            <a:r>
              <a:rPr lang="en-US" sz="2600" dirty="0"/>
              <a:t>$ git status </a:t>
            </a:r>
          </a:p>
          <a:p>
            <a:endParaRPr lang="en-US" sz="2600" dirty="0"/>
          </a:p>
          <a:p>
            <a:r>
              <a:rPr lang="en-US" sz="2600" dirty="0"/>
              <a:t>$ git log </a:t>
            </a:r>
          </a:p>
        </p:txBody>
      </p:sp>
    </p:spTree>
    <p:extLst>
      <p:ext uri="{BB962C8B-B14F-4D97-AF65-F5344CB8AC3E}">
        <p14:creationId xmlns:p14="http://schemas.microsoft.com/office/powerpoint/2010/main" val="971830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1A811-CA85-1A42-940D-8E0C47256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changes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EE2AB-AB8D-9A4A-8166-4364C2C50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86" y="2119885"/>
            <a:ext cx="10736114" cy="376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764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989</Words>
  <Application>Microsoft Macintosh PowerPoint</Application>
  <PresentationFormat>Widescreen</PresentationFormat>
  <Paragraphs>122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Helvetica Neue</vt:lpstr>
      <vt:lpstr>Office Theme</vt:lpstr>
      <vt:lpstr>Git + GitHub</vt:lpstr>
      <vt:lpstr>Setup </vt:lpstr>
      <vt:lpstr>Version Control</vt:lpstr>
      <vt:lpstr>Version Control</vt:lpstr>
      <vt:lpstr>Setting up Git</vt:lpstr>
      <vt:lpstr>Creating a Repo</vt:lpstr>
      <vt:lpstr>Tracking changes</vt:lpstr>
      <vt:lpstr>Tracking changes</vt:lpstr>
      <vt:lpstr>Tracking changes</vt:lpstr>
      <vt:lpstr>Practice</vt:lpstr>
      <vt:lpstr>Practice</vt:lpstr>
      <vt:lpstr>Directories</vt:lpstr>
      <vt:lpstr>GitHub</vt:lpstr>
      <vt:lpstr>GitHub</vt:lpstr>
      <vt:lpstr>Connecting two Repos</vt:lpstr>
      <vt:lpstr>Connecting Repos</vt:lpstr>
      <vt:lpstr>Push local changes | Pull remote changes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+ GitHub</dc:title>
  <dc:creator>Microsoft Office User</dc:creator>
  <cp:lastModifiedBy>Microsoft Office User</cp:lastModifiedBy>
  <cp:revision>9</cp:revision>
  <cp:lastPrinted>2021-08-16T17:58:50Z</cp:lastPrinted>
  <dcterms:created xsi:type="dcterms:W3CDTF">2021-08-16T16:35:53Z</dcterms:created>
  <dcterms:modified xsi:type="dcterms:W3CDTF">2021-08-16T18:26:42Z</dcterms:modified>
</cp:coreProperties>
</file>

<file path=docProps/thumbnail.jpeg>
</file>